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73" r:id="rId5"/>
    <p:sldId id="274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82" r:id="rId21"/>
    <p:sldId id="271" r:id="rId22"/>
    <p:sldId id="277" r:id="rId23"/>
    <p:sldId id="280" r:id="rId24"/>
    <p:sldId id="278" r:id="rId25"/>
    <p:sldId id="279" r:id="rId26"/>
    <p:sldId id="281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1BC29C-8501-2491-2698-D085345D7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ADEFF06-E8A3-E50E-DF9F-4A7B42930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63B144A-B33D-3A13-64BC-45D820E7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3AD990-57DE-2071-4103-B422496A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83442C-2EB5-2A98-3081-042FF409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029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869180-3FCB-DC1F-42DB-4D097AC6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3A79AF8-90E7-CFE4-BB2B-AEF28FC4D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EC959B-A328-77C6-F32C-1510DBF4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1399AB9-AA95-EF0B-999A-689FAEF7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55440D-7E21-BD01-49D2-7AABBBC2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429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8430931-F399-4801-0B15-015C206B8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61BDFEC-11B8-DC9B-A2A5-A1203A782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96425B-1009-E709-5D1D-2C0428C6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5FBDA3-905A-1219-D953-38CAEC51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EAE3F6-622B-37CF-CFE6-1569774F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773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80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0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03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727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60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54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71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77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8E220F-F7B9-D1A8-0DAF-DCFC97C5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52B115-68A6-BE6F-EAD3-49F5EF536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4126B2-F164-85C9-B418-B633007D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6DAFCF-13C8-74F4-EDD1-BC6DC2F8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433B86-1C3D-CC2D-C8EF-2DD5221B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7759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082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294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08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410632-549C-9C99-9C20-D7CC9650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B2EB8C-C07A-0160-8CF7-A45660A7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1759AA-4663-E642-47BA-87CE9C4A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AA306D-F3D9-07B6-DE72-31C64592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5A587F-B8C2-15BC-E063-2B42A79D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805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C48FC0-E571-E556-3335-60F5A57B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9DD52C-3885-4C15-067F-C95E817DC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0CE04CA-DAE1-C064-6471-6400EB5E8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A74506D-23FB-4461-0BAA-C634E2E0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D63E155-7AB6-28EF-BE1B-9B4F4DCF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8EBA01-EC5B-E0AB-ED0B-0A981164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525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63A84-574F-7C4A-9867-D3B618DA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9F5F929-D692-E952-91EE-79B0750CB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BB8F91B-111D-99F9-7556-41CB11E19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B748352-61C1-0C4B-B3A4-1A7040D4C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A62FAE0-D9EB-10DE-CF83-8FBF05B46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0DFF959-1A5A-C55B-CEB7-87FBD77DF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A9530FA-EFB4-4C5B-33F6-3D68869A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BA3D4E5-D5F1-9005-3B33-D07CE1D2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90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CD7D15-693A-69CF-67E0-19821C8A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2F78D63-D5D2-79D9-1C75-8215AD487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547068-913D-5677-D2B1-0F1F93E9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FF5DAB-804A-BF68-C8CE-82CBDA4E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07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A107182-B647-0A09-F63F-4E9EBEC2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DA23234-34F9-E998-839D-7636A69A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6B52562-3C99-BA5A-0A2F-6C8AF3ED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424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AB7630-6408-6B06-85AF-2CDBCA5D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F4E2A3-D2C3-CD00-4A0D-4115D8DD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2AAB9FA-3FC2-CFC0-8057-6F4597446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2F4F57-E246-6637-ABA2-4AC08051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85DBEA1-E1DE-8C6E-BADF-B251E3EF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AB76A2D-0ECB-584B-8871-4EA536C6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83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CB3A36-7F34-8335-1C5E-1277FE4B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CB2F132-4565-0C19-D678-22BF0B7BF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4E0CBA3-7849-2AF0-D8A9-000900DD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054D715-037B-0018-ED20-A9015A07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005A4D2-BE2A-098E-1359-A964EE1A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89B4497-F6E4-460E-6B39-B7E89377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23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AB11688-DADD-AEBD-0B16-FD390FFE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CAA5DC9-E19A-EC97-EA8C-2C73901A3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546ABF8-F4ED-6E9A-E5C8-BAC83F299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BAE8D-B866-43D7-991C-DD1E1FC6DC5B}" type="datetimeFigureOut">
              <a:rPr lang="sv-SE" smtClean="0"/>
              <a:t>2023-05-04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EA914B-995C-5598-06E8-6EE9BD863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3453CA-F397-8567-4E6D-FFA836DAF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CE09D-D9E3-4D12-B74E-0B5D2A3C10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220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1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9659664-9AA2-B1BC-9A94-6A1A6A30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" y="12"/>
            <a:ext cx="12191977" cy="6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5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533E35B-CF56-46D4-B6D0-D442F477A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B16B72-9283-9FF3-1F7D-1DE7BE87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Norlanders cupen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56FD35-71E5-5A6F-8229-E6940DEDB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Spelas trettonhelgen</a:t>
            </a:r>
          </a:p>
          <a:p>
            <a:pPr>
              <a:lnSpc>
                <a:spcPct val="80000"/>
              </a:lnSpc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klasser och 124 lag för pojkar 10-15 år, i senaste cupen spelades ca 400 matcher under 2,5 dagar.</a:t>
            </a:r>
          </a:p>
          <a:p>
            <a:pPr>
              <a:lnSpc>
                <a:spcPct val="80000"/>
              </a:lnSpc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av IFK:s största inkomster</a:t>
            </a:r>
          </a:p>
          <a:p>
            <a:pPr>
              <a:lnSpc>
                <a:spcPct val="80000"/>
              </a:lnSpc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P10 – P15</a:t>
            </a:r>
          </a:p>
        </p:txBody>
      </p:sp>
    </p:spTree>
    <p:extLst>
      <p:ext uri="{BB962C8B-B14F-4D97-AF65-F5344CB8AC3E}">
        <p14:creationId xmlns:p14="http://schemas.microsoft.com/office/powerpoint/2010/main" val="416067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9990B05-3231-4F49-A5DC-D6CA7D2C3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65041A0-3371-F64B-DD27-52D5E3D5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Arbetspass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90CDC01-0441-6325-D1FB-D26F3E72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116183"/>
            <a:ext cx="4458446" cy="375339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IFK har olika arrangemang som bygger på att ni föräldrar ställer upp och jobbar. </a:t>
            </a:r>
          </a:p>
          <a:p>
            <a:pPr marL="0" indent="0">
              <a:buNone/>
            </a:pPr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Varje lag har 2 arrangemang + Willys och kiosken att hjälpa till med, </a:t>
            </a: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tänk efter redan nu när det passar er att hjälpa till.</a:t>
            </a:r>
          </a:p>
          <a:p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Klassfotbollen</a:t>
            </a:r>
          </a:p>
          <a:p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IFK dagen</a:t>
            </a:r>
          </a:p>
          <a:p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Norlanders cupen</a:t>
            </a:r>
          </a:p>
          <a:p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Kioskverksamhet på </a:t>
            </a:r>
            <a:r>
              <a:rPr lang="sv-S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Lekevi</a:t>
            </a:r>
            <a:endParaRPr lang="sv-S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lags matcher</a:t>
            </a:r>
          </a:p>
          <a:p>
            <a:r>
              <a:rPr lang="sv-S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Bingolottoförsäljning på Willys</a:t>
            </a:r>
          </a:p>
        </p:txBody>
      </p:sp>
    </p:spTree>
    <p:extLst>
      <p:ext uri="{BB962C8B-B14F-4D97-AF65-F5344CB8AC3E}">
        <p14:creationId xmlns:p14="http://schemas.microsoft.com/office/powerpoint/2010/main" val="41850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0C4FE3B-8E66-4D53-8D7C-B5306EEC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00A554-3F4F-1414-5C63-A7D57E2C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Klassfotbollen 27-28/5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FA4E24-1751-7C2A-E355-C613F48BB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 10 pass á 2 timmar 27/5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 10 pass á 2 timmar 27/5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10 pass á 2 timmar 28/5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 10 pass á 2 timmar 28/5</a:t>
            </a:r>
          </a:p>
          <a:p>
            <a:endParaRPr lang="sv-SE" sz="2000" dirty="0"/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&amp; U lag</a:t>
            </a:r>
          </a:p>
        </p:txBody>
      </p:sp>
    </p:spTree>
    <p:extLst>
      <p:ext uri="{BB962C8B-B14F-4D97-AF65-F5344CB8AC3E}">
        <p14:creationId xmlns:p14="http://schemas.microsoft.com/office/powerpoint/2010/main" val="93584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D3DB8B6-FA51-4C2B-9192-649B9BDA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C0EEDA-1B04-581B-6B86-B04D8AB9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IFK dagen 26/8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B756E5-4B91-6376-FA11-B8057ED2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Lagen  2007,2008,2009,2010,2013,2015,2016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pass á 3 timmar per lag</a:t>
            </a:r>
          </a:p>
        </p:txBody>
      </p:sp>
    </p:spTree>
    <p:extLst>
      <p:ext uri="{BB962C8B-B14F-4D97-AF65-F5344CB8AC3E}">
        <p14:creationId xmlns:p14="http://schemas.microsoft.com/office/powerpoint/2010/main" val="234827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E479EED-A0FF-4ED7-AE25-76C40438C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688F3FC-7BC2-A1D6-2FD9-BB4E0A1D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Norlanders cup 2024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35DDB6-9484-3BAA-670A-5C65D2552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Lagen 2007-2014                 c:a 13 pass på 5 timmar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Ungdomar 2007-2008-2009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lag</a:t>
            </a:r>
          </a:p>
          <a:p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lag</a:t>
            </a:r>
          </a:p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378180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846FB73-C510-4C19-9F52-6CD691F1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38D6190-218B-DEA5-4461-57D2D6F46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Kiosk </a:t>
            </a:r>
            <a:r>
              <a:rPr lang="sv-SE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Lekevi</a:t>
            </a:r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inklusive A-lags match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125058-2B16-EE2B-7A71-3549AF351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 </a:t>
            </a:r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veckor per lag. C:a 1 match per lag 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FBE99A8D-0C74-27B0-0A8E-AC798440A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59074"/>
              </p:ext>
            </p:extLst>
          </p:nvPr>
        </p:nvGraphicFramePr>
        <p:xfrm>
          <a:off x="1065319" y="3114675"/>
          <a:ext cx="4598634" cy="2720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1491">
                  <a:extLst>
                    <a:ext uri="{9D8B030D-6E8A-4147-A177-3AD203B41FA5}">
                      <a16:colId xmlns:a16="http://schemas.microsoft.com/office/drawing/2014/main" val="2808427909"/>
                    </a:ext>
                  </a:extLst>
                </a:gridCol>
                <a:gridCol w="1452418">
                  <a:extLst>
                    <a:ext uri="{9D8B030D-6E8A-4147-A177-3AD203B41FA5}">
                      <a16:colId xmlns:a16="http://schemas.microsoft.com/office/drawing/2014/main" val="2117396052"/>
                    </a:ext>
                  </a:extLst>
                </a:gridCol>
                <a:gridCol w="794725">
                  <a:extLst>
                    <a:ext uri="{9D8B030D-6E8A-4147-A177-3AD203B41FA5}">
                      <a16:colId xmlns:a16="http://schemas.microsoft.com/office/drawing/2014/main" val="382061664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Kiosk V19-26 &amp; 33-39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Pass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Antal personer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872962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31316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Måndag-torsdag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17:30-20:30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3752164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449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Lördag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10:00-12:00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199893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12:00-14:00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91382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92771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Söndag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10:00-12:00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69669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12:00-14:00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73591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14:00-16:00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85781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16:00-18:00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4252356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D2C93C24-375B-0B00-3165-A750DCB2F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22742"/>
              </p:ext>
            </p:extLst>
          </p:nvPr>
        </p:nvGraphicFramePr>
        <p:xfrm>
          <a:off x="5912344" y="3114675"/>
          <a:ext cx="4149852" cy="1836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4252">
                  <a:extLst>
                    <a:ext uri="{9D8B030D-6E8A-4147-A177-3AD203B41FA5}">
                      <a16:colId xmlns:a16="http://schemas.microsoft.com/office/drawing/2014/main" val="3834040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86130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4572639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76491014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Matcharrangemang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01244496"/>
                  </a:ext>
                </a:extLst>
              </a:tr>
              <a:tr h="2286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Bemannar kiosk, entré &amp; grill 1 timma innan matchstart. 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86794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Slut c:a 30 min efter match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97733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018398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Kiosk 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2 personer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983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Entré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1 person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932118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Grill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2 personer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695737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Bollkallar 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6 st 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 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0811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277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210DEBB-8015-453D-B0D0-1C512916A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FA2FF58-23CE-8460-3C1F-DC56F8D1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Kiosk </a:t>
            </a:r>
            <a:r>
              <a:rPr lang="sv-SE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Lekevi</a:t>
            </a:r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inklusive A lags match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9039156B-BAE7-7B25-A486-1D0E59541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009683"/>
              </p:ext>
            </p:extLst>
          </p:nvPr>
        </p:nvGraphicFramePr>
        <p:xfrm>
          <a:off x="1814867" y="1861294"/>
          <a:ext cx="6680200" cy="436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5300">
                  <a:extLst>
                    <a:ext uri="{9D8B030D-6E8A-4147-A177-3AD203B41FA5}">
                      <a16:colId xmlns:a16="http://schemas.microsoft.com/office/drawing/2014/main" val="1386535055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368602510"/>
                    </a:ext>
                  </a:extLst>
                </a:gridCol>
                <a:gridCol w="3835400">
                  <a:extLst>
                    <a:ext uri="{9D8B030D-6E8A-4147-A177-3AD203B41FA5}">
                      <a16:colId xmlns:a16="http://schemas.microsoft.com/office/drawing/2014/main" val="2404550745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1" u="none" strike="noStrike" dirty="0">
                          <a:effectLst/>
                        </a:rPr>
                        <a:t>Vecka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1" u="none" strike="noStrike" dirty="0">
                          <a:effectLst/>
                        </a:rPr>
                        <a:t>Lag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1" u="none" strike="noStrike" dirty="0">
                          <a:effectLst/>
                        </a:rPr>
                        <a:t>A lags match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94376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2007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Fredag 14/4 19:00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22376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Måndag 1/5 16:00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40675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19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Lördag den 13/5 14:00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959840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Torsdag den 18/5 14:00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23375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151630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2007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570523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Tisdag den 6/6 17:00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082128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Onsdag den 14/6 19:30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96275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3192495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Fredag den 30/6 19:00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117348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Söndag den 13/8 16:00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52714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08096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Lördag den 26/8 13:00 Bemannas av IFK dag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50724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3387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674601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37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Söndag den 17/9 16:00 A match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03708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26183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39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Lördag den 30/9  14:00  A match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77162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75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D2C1C8D-56CC-4A6A-B355-F5A6DFDB3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0A6262A-E546-2B4A-5611-9FC24F41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Bingolotto Willys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8B9D4C3-F209-4C7E-F9F3-A039E9E8A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9361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C:a 3 veckor per år och lag. 4 pass á 2 timmar per gång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D61792AD-F402-0A07-31B6-C365A9892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52098"/>
              </p:ext>
            </p:extLst>
          </p:nvPr>
        </p:nvGraphicFramePr>
        <p:xfrm>
          <a:off x="994052" y="2828978"/>
          <a:ext cx="3213676" cy="1636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962">
                  <a:extLst>
                    <a:ext uri="{9D8B030D-6E8A-4147-A177-3AD203B41FA5}">
                      <a16:colId xmlns:a16="http://schemas.microsoft.com/office/drawing/2014/main" val="3164926782"/>
                    </a:ext>
                  </a:extLst>
                </a:gridCol>
                <a:gridCol w="928053">
                  <a:extLst>
                    <a:ext uri="{9D8B030D-6E8A-4147-A177-3AD203B41FA5}">
                      <a16:colId xmlns:a16="http://schemas.microsoft.com/office/drawing/2014/main" val="2620958181"/>
                    </a:ext>
                  </a:extLst>
                </a:gridCol>
                <a:gridCol w="740661">
                  <a:extLst>
                    <a:ext uri="{9D8B030D-6E8A-4147-A177-3AD203B41FA5}">
                      <a16:colId xmlns:a16="http://schemas.microsoft.com/office/drawing/2014/main" val="1118996959"/>
                    </a:ext>
                  </a:extLst>
                </a:gridCol>
              </a:tblGrid>
              <a:tr h="32729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Bingolotto v 35-52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Pass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Antal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93430378"/>
                  </a:ext>
                </a:extLst>
              </a:tr>
              <a:tr h="32729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Fredag 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16:00-18:00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2022940"/>
                  </a:ext>
                </a:extLst>
              </a:tr>
              <a:tr h="32729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Lördag 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10:00-12:00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7618700"/>
                  </a:ext>
                </a:extLst>
              </a:tr>
              <a:tr h="327298"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12:00-14:00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59865754"/>
                  </a:ext>
                </a:extLst>
              </a:tr>
              <a:tr h="327298"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14:00-16:00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1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49688709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629D01E4-C21C-AFE0-BC97-D9FBD7942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427874"/>
              </p:ext>
            </p:extLst>
          </p:nvPr>
        </p:nvGraphicFramePr>
        <p:xfrm>
          <a:off x="5311004" y="2441359"/>
          <a:ext cx="3291458" cy="4198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5491">
                  <a:extLst>
                    <a:ext uri="{9D8B030D-6E8A-4147-A177-3AD203B41FA5}">
                      <a16:colId xmlns:a16="http://schemas.microsoft.com/office/drawing/2014/main" val="3010083923"/>
                    </a:ext>
                  </a:extLst>
                </a:gridCol>
                <a:gridCol w="1775967">
                  <a:extLst>
                    <a:ext uri="{9D8B030D-6E8A-4147-A177-3AD203B41FA5}">
                      <a16:colId xmlns:a16="http://schemas.microsoft.com/office/drawing/2014/main" val="1206171739"/>
                    </a:ext>
                  </a:extLst>
                </a:gridCol>
              </a:tblGrid>
              <a:tr h="18886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Vecka 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effectLst/>
                        </a:rPr>
                        <a:t>Lag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859499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V35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2016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80584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V36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95211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V37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53183148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V38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3789630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V39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>
                          <a:effectLst/>
                        </a:rPr>
                        <a:t>2014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18155702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92384369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140829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1953817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7924170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3883599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49944381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V46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14477086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V47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35513161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2010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62891827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V49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2009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7818520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V50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0671091"/>
                  </a:ext>
                </a:extLst>
              </a:tr>
              <a:tr h="18886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V51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>
                          <a:effectLst/>
                        </a:rPr>
                        <a:t>2007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0245434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v52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u="none" strike="noStrike" dirty="0" err="1">
                          <a:effectLst/>
                        </a:rPr>
                        <a:t>Ulag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044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68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D3C3C3E-D939-4470-9ECC-E6779749D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98FD00E-138B-942C-3278-5B5767D7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Kvittens matchställ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54CDC4-F7ED-6156-29E8-4175ABEEC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Många lag delar ut matchtröjor som spelarna får ta med hem och ansvarar för under hela säsongen.</a:t>
            </a:r>
          </a:p>
          <a:p>
            <a:pPr marL="0" indent="0">
              <a:buNone/>
            </a:pPr>
            <a:r>
              <a:rPr lang="sv-SE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Bland dom lag som väljer att göra det kommer ni vårdnadshavare få kvittera ut matchställ och blir ersättningsskyldiga om det inte kommer tillbaka eller missköts.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5D1A5EF-2D72-4ED5-A2BC-B5ECA18B8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19" y="746678"/>
            <a:ext cx="4132707" cy="58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5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Tränarinfo, 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Vilka är vi?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Årets cuper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Matchspel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Träning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Lagindelning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  <a:p>
            <a:endParaRPr lang="sv-SE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5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5957E54-5AF8-4518-AAE0-82AB967AF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21230"/>
            <a:ext cx="12192000" cy="685800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244AEE9-4732-C364-7E1C-A9639E22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60" y="768424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Agenda Crille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A17936D-F9C3-C023-CA1A-BB6D5213E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8" y="1767840"/>
            <a:ext cx="4458446" cy="4145280"/>
          </a:xfrm>
        </p:spPr>
        <p:txBody>
          <a:bodyPr anchor="ctr">
            <a:noAutofit/>
          </a:bodyPr>
          <a:lstStyle/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IFK Mariestads Policy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Villkor för att delta i IFK:s verksamhet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Avgifter och medlemsvillkor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Ledarna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Lagförälder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Lotter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Norlanders cupen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Arbetspass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Kvittens matchställ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Övrigt</a:t>
            </a:r>
          </a:p>
        </p:txBody>
      </p:sp>
    </p:spTree>
    <p:extLst>
      <p:ext uri="{BB962C8B-B14F-4D97-AF65-F5344CB8AC3E}">
        <p14:creationId xmlns:p14="http://schemas.microsoft.com/office/powerpoint/2010/main" val="183963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Årets cuper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Bollis		Vänershov	29/4</a:t>
            </a:r>
          </a:p>
          <a:p>
            <a:r>
              <a:rPr lang="sv-SE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Ardala					4/6	</a:t>
            </a:r>
          </a:p>
          <a:p>
            <a:r>
              <a:rPr lang="sv-SE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Ulva		Ulvåker		17-18/6</a:t>
            </a:r>
          </a:p>
          <a:p>
            <a:r>
              <a:rPr lang="sv-SE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Elljuscupen? Stenstorp</a:t>
            </a:r>
          </a:p>
        </p:txBody>
      </p:sp>
    </p:spTree>
    <p:extLst>
      <p:ext uri="{BB962C8B-B14F-4D97-AF65-F5344CB8AC3E}">
        <p14:creationId xmlns:p14="http://schemas.microsoft.com/office/powerpoint/2010/main" val="412726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Matchspel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Transport. </a:t>
            </a:r>
            <a:r>
              <a:rPr lang="sv-SE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Behöver ditt barn transport skall det meddelas i kallelsen</a:t>
            </a: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år kommer vi att byta om ihop vid matchspel.</a:t>
            </a: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Duscha efter match? Rekommenderas men inget tvång</a:t>
            </a: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Lagkapten. Vi rullar på det och det är frivilligt.</a:t>
            </a: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Tränar man inte blir man inte kallad till match.</a:t>
            </a: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Svarar man inte ja på kallelsen spelar man inte.</a:t>
            </a:r>
          </a:p>
          <a:p>
            <a:pPr marL="0" indent="0">
              <a:buNone/>
            </a:pPr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Rätt attityd på planen är viktigt!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Domare/domslut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Motspelare/medspelare/tränare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Språkbruk</a:t>
            </a:r>
          </a:p>
          <a:p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Träning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tid, redo o klar </a:t>
            </a:r>
          </a:p>
          <a:p>
            <a:r>
              <a:rPr lang="sv-SE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Mätt o glad</a:t>
            </a:r>
          </a:p>
          <a:p>
            <a:r>
              <a:rPr lang="sv-SE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Rätt kläder</a:t>
            </a:r>
          </a:p>
          <a:p>
            <a:r>
              <a:rPr lang="sv-SE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”Regelpaketet”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Svordomar/könsord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Attityd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Respektera lagkamrater och tränare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 händer om man inte följer reglerna?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sv-SE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v-SE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v-SE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Close-up of snowflake">
            <a:extLst>
              <a:ext uri="{FF2B5EF4-FFF2-40B4-BE49-F238E27FC236}">
                <a16:creationId xmlns:a16="http://schemas.microsoft.com/office/drawing/2014/main" id="{E55262F7-34BC-F7D3-7B53-EC1D5A0AF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34" y="1684472"/>
            <a:ext cx="2396100" cy="2316822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8" name="Picture 7" descr="Fresh grass with dew drops at sunrise">
            <a:extLst>
              <a:ext uri="{FF2B5EF4-FFF2-40B4-BE49-F238E27FC236}">
                <a16:creationId xmlns:a16="http://schemas.microsoft.com/office/drawing/2014/main" id="{929EEE67-A8DB-3D39-E245-AF3B9E2949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8"/>
          <a:stretch/>
        </p:blipFill>
        <p:spPr>
          <a:xfrm>
            <a:off x="8818501" y="1684472"/>
            <a:ext cx="2318686" cy="2316822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1724984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Lagindelning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372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 vit</a:t>
            </a:r>
          </a:p>
          <a:p>
            <a:pPr marL="0" indent="0">
              <a:buNone/>
            </a:pPr>
            <a:r>
              <a:rPr lang="sv-SE" sz="1400" b="1" dirty="0">
                <a:latin typeface="Calibri" panose="020F0502020204030204" pitchFamily="34" charset="0"/>
                <a:cs typeface="Calibri" panose="020F0502020204030204" pitchFamily="34" charset="0"/>
              </a:rPr>
              <a:t>Ledare: Jonas, Emil, Elin/Fille 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Oscar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Evert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Olle 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Arjan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Albin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Hamza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Lukas H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Karol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Justas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Tiziano</a:t>
            </a:r>
          </a:p>
          <a:p>
            <a:pPr>
              <a:spcBef>
                <a:spcPts val="600"/>
              </a:spcBef>
            </a:pPr>
            <a:endParaRPr lang="sv-SE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sv-SE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sv-SE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F69E25C6-EA6C-43DA-645E-51E94C8EE542}"/>
              </a:ext>
            </a:extLst>
          </p:cNvPr>
          <p:cNvSpPr txBox="1">
            <a:spLocks/>
          </p:cNvSpPr>
          <p:nvPr/>
        </p:nvSpPr>
        <p:spPr>
          <a:xfrm>
            <a:off x="4607104" y="1825625"/>
            <a:ext cx="27372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 blå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400" b="1" dirty="0">
                <a:latin typeface="Calibri" panose="020F0502020204030204" pitchFamily="34" charset="0"/>
                <a:cs typeface="Calibri" panose="020F0502020204030204" pitchFamily="34" charset="0"/>
              </a:rPr>
              <a:t>Ledare: Henrik, Johan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Edvin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Rasmus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Douglas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Malte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Adel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Madhy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Albeir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Pontus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Rasmus G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Lucas OE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Keshav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Krish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</a:t>
            </a:r>
          </a:p>
          <a:p>
            <a:pPr>
              <a:spcBef>
                <a:spcPts val="600"/>
              </a:spcBef>
            </a:pP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</a:t>
            </a:r>
          </a:p>
          <a:p>
            <a:pPr>
              <a:spcBef>
                <a:spcPts val="600"/>
              </a:spcBef>
            </a:pPr>
            <a:endParaRPr lang="sv-SE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E0DB-0CDC-3A0B-0AC5-12B74BE8A78E}"/>
              </a:ext>
            </a:extLst>
          </p:cNvPr>
          <p:cNvSpPr/>
          <p:nvPr/>
        </p:nvSpPr>
        <p:spPr>
          <a:xfrm>
            <a:off x="1445623" y="1825625"/>
            <a:ext cx="1706880" cy="229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073E3-D60B-A0E1-CDF5-AB28F01FF176}"/>
              </a:ext>
            </a:extLst>
          </p:cNvPr>
          <p:cNvSpPr/>
          <p:nvPr/>
        </p:nvSpPr>
        <p:spPr>
          <a:xfrm>
            <a:off x="5242560" y="1825625"/>
            <a:ext cx="1706880" cy="22959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3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Kommunikation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Kalellser via SportAdmin app/hemsidan/mail</a:t>
            </a:r>
          </a:p>
          <a:p>
            <a:pPr marL="0" indent="0">
              <a:buNone/>
            </a:pPr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Svara via detta.</a:t>
            </a: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Facebookgruppen: Bilder/filmer osv. Vi delar aldrig viktig info bara på FB</a:t>
            </a:r>
          </a:p>
          <a:p>
            <a:pPr marL="0" indent="0">
              <a:buNone/>
            </a:pPr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Behöver du nå oss tränare: Ring eller SMS</a:t>
            </a:r>
          </a:p>
          <a:p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674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FE54936-72E8-49E9-BA00-D075466C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C7590-7503-25B4-36C1-A0EABF37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244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Tack för er tid!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173AF-0A5B-BA02-F1DD-77F7DFF9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4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4CDD600-AA19-264F-B113-4CF433B3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22CB3B-D772-3042-A1B5-A67F0FEC346E}"/>
              </a:ext>
            </a:extLst>
          </p:cNvPr>
          <p:cNvSpPr txBox="1"/>
          <p:nvPr/>
        </p:nvSpPr>
        <p:spPr>
          <a:xfrm>
            <a:off x="728663" y="1057275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FÖRENINGSPOLICY</a:t>
            </a:r>
          </a:p>
        </p:txBody>
      </p:sp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30178448-8C7F-D041-AD48-FF2025A4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402">
            <a:off x="9277024" y="1952854"/>
            <a:ext cx="2612748" cy="373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CAF68794-45F2-E049-9AB1-2C13F12ED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4164">
            <a:off x="7408583" y="1979232"/>
            <a:ext cx="2697440" cy="3686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71CBC586-6CD9-8D41-9CEF-F17D98DC3E36}"/>
              </a:ext>
            </a:extLst>
          </p:cNvPr>
          <p:cNvSpPr txBox="1"/>
          <p:nvPr/>
        </p:nvSpPr>
        <p:spPr>
          <a:xfrm>
            <a:off x="555092" y="1937397"/>
            <a:ext cx="5686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ser det som centralt att erbjuda barn, ungdomar och vuxna fysisk aktivitet för framtida utveckling och hälsa.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C998A21-E36D-C741-BF3E-3A802A48FA81}"/>
              </a:ext>
            </a:extLst>
          </p:cNvPr>
          <p:cNvSpPr txBox="1"/>
          <p:nvPr/>
        </p:nvSpPr>
        <p:spPr>
          <a:xfrm>
            <a:off x="555092" y="3117122"/>
            <a:ext cx="5477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vill utveckla ansvarskännande människor och förebilder som bidrar till goda normer och acceptans för alla.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54F30E8-5C6D-494D-AAC8-185A35A7AE75}"/>
              </a:ext>
            </a:extLst>
          </p:cNvPr>
          <p:cNvSpPr txBox="1"/>
          <p:nvPr/>
        </p:nvSpPr>
        <p:spPr>
          <a:xfrm>
            <a:off x="533036" y="4266373"/>
            <a:ext cx="5731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vill utveckla individuella fotbollsfärdigheter och lagspelare där lagets resultat är underordnad spelarens och lagets utveckling.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5E3DB46-06BC-CA42-A1AA-0B85CBDD8993}"/>
              </a:ext>
            </a:extLst>
          </p:cNvPr>
          <p:cNvSpPr txBox="1"/>
          <p:nvPr/>
        </p:nvSpPr>
        <p:spPr>
          <a:xfrm>
            <a:off x="511915" y="5415624"/>
            <a:ext cx="7072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är centralt att arbeta med utbildning och fortbildning för att ge alla spelare stimulans och för att kunna jobba med ledorden ”så många som möjligt, så länge som möjligt, i så bra miljö som möjligt”.</a:t>
            </a:r>
          </a:p>
        </p:txBody>
      </p:sp>
    </p:spTree>
    <p:extLst>
      <p:ext uri="{BB962C8B-B14F-4D97-AF65-F5344CB8AC3E}">
        <p14:creationId xmlns:p14="http://schemas.microsoft.com/office/powerpoint/2010/main" val="2476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4CDD600-AA19-264F-B113-4CF433B3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22CB3B-D772-3042-A1B5-A67F0FEC346E}"/>
              </a:ext>
            </a:extLst>
          </p:cNvPr>
          <p:cNvSpPr txBox="1"/>
          <p:nvPr/>
        </p:nvSpPr>
        <p:spPr>
          <a:xfrm>
            <a:off x="728663" y="1057275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VÅR VÄGLEDNING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1CBC586-6CD9-8D41-9CEF-F17D98DC3E36}"/>
              </a:ext>
            </a:extLst>
          </p:cNvPr>
          <p:cNvSpPr txBox="1"/>
          <p:nvPr/>
        </p:nvSpPr>
        <p:spPr>
          <a:xfrm>
            <a:off x="555092" y="1937397"/>
            <a:ext cx="895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Nyckelorden ska ge vägledning i allt vi gör </a:t>
            </a:r>
          </a:p>
        </p:txBody>
      </p:sp>
      <p:pic>
        <p:nvPicPr>
          <p:cNvPr id="5" name="Bildobjekt 4" descr="En bild som visar text, person, person, utomhus&#10;&#10;Automatiskt genererad beskrivning">
            <a:extLst>
              <a:ext uri="{FF2B5EF4-FFF2-40B4-BE49-F238E27FC236}">
                <a16:creationId xmlns:a16="http://schemas.microsoft.com/office/drawing/2014/main" id="{C733CFBE-D777-F24B-8E14-9B8C6A8B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3" y="2924273"/>
            <a:ext cx="2775404" cy="2775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Bildobjekt 7" descr="En bild som visar text, person, person, svart&#10;&#10;Automatiskt genererad beskrivning">
            <a:extLst>
              <a:ext uri="{FF2B5EF4-FFF2-40B4-BE49-F238E27FC236}">
                <a16:creationId xmlns:a16="http://schemas.microsoft.com/office/drawing/2014/main" id="{289168DC-6B44-0E4E-BEAD-CA7F40A2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88" y="3068063"/>
            <a:ext cx="2775404" cy="2775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Bildobjekt 9" descr="En bild som visar text, person, utomhus, svart&#10;&#10;Automatiskt genererad beskrivning">
            <a:extLst>
              <a:ext uri="{FF2B5EF4-FFF2-40B4-BE49-F238E27FC236}">
                <a16:creationId xmlns:a16="http://schemas.microsoft.com/office/drawing/2014/main" id="{F8E047A7-50A6-B843-8462-D2DB9442C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692" y="3112714"/>
            <a:ext cx="2775405" cy="2775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Bildobjekt 16" descr="En bild som visar text, person, person, utomhus&#10;&#10;Automatiskt genererad beskrivning">
            <a:extLst>
              <a:ext uri="{FF2B5EF4-FFF2-40B4-BE49-F238E27FC236}">
                <a16:creationId xmlns:a16="http://schemas.microsoft.com/office/drawing/2014/main" id="{6FB79C54-94AF-2543-96F3-7014009BD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096" y="3241058"/>
            <a:ext cx="2864708" cy="2864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1310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2D3AE92-9A39-4EB7-A0BC-9BF79253E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E18EAA4-7ACF-DC23-441D-81214168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Villkor för att delta i IFK:s verksamhet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50A4DA-2CE4-C698-853F-460B24F3C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 att deltaga i IFK:s träningsverksamhet/matchspel krävs följande: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Medlemsavgiften och träningsavgiften ska vara betald.</a:t>
            </a:r>
          </a:p>
          <a:p>
            <a:r>
              <a:rPr lang="sv-SE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Vårdnadshavare ska deltaga på föräldramöten, om man inte kan deltaga ska ledarna i laget kontaktas per telefon för att få den information som krävs.</a:t>
            </a:r>
          </a:p>
        </p:txBody>
      </p:sp>
    </p:spTree>
    <p:extLst>
      <p:ext uri="{BB962C8B-B14F-4D97-AF65-F5344CB8AC3E}">
        <p14:creationId xmlns:p14="http://schemas.microsoft.com/office/powerpoint/2010/main" val="423282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910A94A-6E78-4E22-AD75-119E9616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D7B3522-266F-6968-CBA1-29DC7B8E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56" y="507617"/>
            <a:ext cx="10515600" cy="2632007"/>
          </a:xfrm>
        </p:spPr>
        <p:txBody>
          <a:bodyPr>
            <a:normAutofit/>
          </a:bodyPr>
          <a:lstStyle/>
          <a:p>
            <a:pPr algn="l"/>
            <a:r>
              <a:rPr lang="sv-SE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Avgift &amp; Medlemsvillkor</a:t>
            </a:r>
            <a:br>
              <a:rPr lang="sv-SE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Genom att betala in medlemsavgiften blir man medlem i föreningen vilket innebär att man närvarar på föräldramöten, accepterar att delta i och stödja de av föreningen beslutade aktiviteterna för säsongen</a:t>
            </a:r>
            <a:b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sv-SE" sz="2200" b="1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7F1034A-C9B4-38D4-C2FD-CEE65EDD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4661"/>
            <a:ext cx="5181600" cy="36723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Medlemsavgifter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P7-P9                 		700 kr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P10-P12            		900 kr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P13-P16             		1000 kr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Senior/junior    		1100 kr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Familj                  	1400 kr</a:t>
            </a:r>
            <a:r>
              <a:rPr lang="sv-SE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(max avgift för ett hushåll)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Stödmedlem       	400 kr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28D0B58C-BE5D-8847-5548-7E66AD9FF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4659"/>
            <a:ext cx="5181600" cy="36723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Träningsavgift  750 kr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Betalas in tillsammans med medlemsavgiften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 du/ni svårt att betala medlemsavgiften 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så kan du söka bidrag här:</a:t>
            </a:r>
          </a:p>
          <a:p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Lions Mariestad</a:t>
            </a:r>
          </a:p>
          <a:p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Majblomman</a:t>
            </a:r>
          </a:p>
          <a:p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Idrotts hjälpen</a:t>
            </a:r>
          </a:p>
        </p:txBody>
      </p:sp>
    </p:spTree>
    <p:extLst>
      <p:ext uri="{BB962C8B-B14F-4D97-AF65-F5344CB8AC3E}">
        <p14:creationId xmlns:p14="http://schemas.microsoft.com/office/powerpoint/2010/main" val="43767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2D693C7-890C-4749-B334-7B9DD2357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4E4B32-4156-2067-B2B0-A3E55B08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Ledarna/tränarna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4B8D02-C18C-2E65-3125-B3A0D8B4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Ledarna lägger ner mycket tid, inte bara träningstiden ni ser, den tiden lägger dom ner för att era barn ska få möjlighet att spela fotboll. </a:t>
            </a:r>
          </a:p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Underlätta för dom genom att ställa upp med skjuts, tvätt mm</a:t>
            </a:r>
          </a:p>
        </p:txBody>
      </p:sp>
    </p:spTree>
    <p:extLst>
      <p:ext uri="{BB962C8B-B14F-4D97-AF65-F5344CB8AC3E}">
        <p14:creationId xmlns:p14="http://schemas.microsoft.com/office/powerpoint/2010/main" val="302029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DC16D27-C121-48BA-BB4F-8418C62F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AD60DD-19D0-1522-0C01-9CBEB2AB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Lagföräldrar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D099B1-40EC-96A9-73D0-3B075FEF5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167" y="2076994"/>
            <a:ext cx="4458446" cy="3109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lagförälder hjälper tränarna med att få mer tid över till fotbollen, dom hjälper till med allt runt omkring laget.</a:t>
            </a:r>
          </a:p>
        </p:txBody>
      </p:sp>
    </p:spTree>
    <p:extLst>
      <p:ext uri="{BB962C8B-B14F-4D97-AF65-F5344CB8AC3E}">
        <p14:creationId xmlns:p14="http://schemas.microsoft.com/office/powerpoint/2010/main" val="1727163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56A81CF-B641-4763-9792-8134BEE82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B5ED799-3697-D94B-5D15-C11C90F9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Lotterier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BD6E45-5A5C-F71D-E7CC-544F5CB05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6210925" cy="323764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IFK har två lottförsäljningar under året</a:t>
            </a:r>
          </a:p>
          <a:p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Norlanders lotteriet</a:t>
            </a:r>
          </a:p>
          <a:p>
            <a:pPr marL="0" indent="0">
              <a:buNone/>
            </a:pPr>
            <a:r>
              <a:rPr lang="sv-SE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30 st. lotter delas ut per familj, varje lott säljs för 25kr.</a:t>
            </a:r>
          </a:p>
          <a:p>
            <a:pPr marL="0" indent="0">
              <a:buNone/>
            </a:pPr>
            <a:r>
              <a:rPr lang="sv-SE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Pengarna från försäljningen behåller ni själva</a:t>
            </a:r>
          </a:p>
          <a:p>
            <a:r>
              <a:rPr lang="sv-S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Bingolotto inför julen</a:t>
            </a:r>
          </a:p>
          <a:p>
            <a:pPr marL="182563" indent="0">
              <a:buNone/>
            </a:pPr>
            <a:r>
              <a:rPr lang="sv-SE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 bingolotto paket delas ut till samtliga familjer, dessa lotter har   ni full returrätt på, ej returnerade lotter faktureras.</a:t>
            </a:r>
          </a:p>
          <a:p>
            <a:pPr marL="0" indent="0">
              <a:buNone/>
            </a:pPr>
            <a:r>
              <a:rPr lang="sv-SE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Stor inkomst för IFK.</a:t>
            </a:r>
          </a:p>
        </p:txBody>
      </p:sp>
    </p:spTree>
    <p:extLst>
      <p:ext uri="{BB962C8B-B14F-4D97-AF65-F5344CB8AC3E}">
        <p14:creationId xmlns:p14="http://schemas.microsoft.com/office/powerpoint/2010/main" val="177250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ignment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3423</TotalTime>
  <Words>1113</Words>
  <Application>Microsoft Office PowerPoint</Application>
  <PresentationFormat>Widescreen</PresentationFormat>
  <Paragraphs>312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Batang</vt:lpstr>
      <vt:lpstr>Arial</vt:lpstr>
      <vt:lpstr>Avenir Next LT Pro Light</vt:lpstr>
      <vt:lpstr>Calibri</vt:lpstr>
      <vt:lpstr>Calibri Light</vt:lpstr>
      <vt:lpstr>Courier New</vt:lpstr>
      <vt:lpstr>Roboto</vt:lpstr>
      <vt:lpstr>Office-tema</vt:lpstr>
      <vt:lpstr>AlignmentVTI</vt:lpstr>
      <vt:lpstr>PowerPoint Presentation</vt:lpstr>
      <vt:lpstr>Agenda Crille</vt:lpstr>
      <vt:lpstr>PowerPoint Presentation</vt:lpstr>
      <vt:lpstr>PowerPoint Presentation</vt:lpstr>
      <vt:lpstr>Villkor för att delta i IFK:s verksamhet</vt:lpstr>
      <vt:lpstr>Avgift &amp; Medlemsvillkor Genom att betala in medlemsavgiften blir man medlem i föreningen vilket innebär att man närvarar på föräldramöten, accepterar att delta i och stödja de av föreningen beslutade aktiviteterna för säsongen  </vt:lpstr>
      <vt:lpstr>Ledarna/tränarna</vt:lpstr>
      <vt:lpstr>Lagföräldrar</vt:lpstr>
      <vt:lpstr>Lotterier</vt:lpstr>
      <vt:lpstr>Norlanders cupen</vt:lpstr>
      <vt:lpstr>Arbetspass</vt:lpstr>
      <vt:lpstr>Klassfotbollen 27-28/5</vt:lpstr>
      <vt:lpstr>IFK dagen 26/8</vt:lpstr>
      <vt:lpstr>Norlanders cup 2024</vt:lpstr>
      <vt:lpstr>Kiosk Lekevi inklusive A-lags match</vt:lpstr>
      <vt:lpstr>Kiosk Lekevi inklusive A lags match</vt:lpstr>
      <vt:lpstr>Bingolotto Willys</vt:lpstr>
      <vt:lpstr>Kvittens matchställ</vt:lpstr>
      <vt:lpstr>Tränarinfo, agenda</vt:lpstr>
      <vt:lpstr>Årets cuper</vt:lpstr>
      <vt:lpstr>Matchspel</vt:lpstr>
      <vt:lpstr>Träning</vt:lpstr>
      <vt:lpstr>Lagindelning</vt:lpstr>
      <vt:lpstr>Kommunikation</vt:lpstr>
      <vt:lpstr>Tack för er tid!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Christian Johansson</dc:creator>
  <cp:lastModifiedBy>Engström Jonas</cp:lastModifiedBy>
  <cp:revision>23</cp:revision>
  <dcterms:created xsi:type="dcterms:W3CDTF">2023-03-26T20:43:03Z</dcterms:created>
  <dcterms:modified xsi:type="dcterms:W3CDTF">2023-05-04T18:42:58Z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540963-e559-4020-8a90-fe8a502c2801_Enabled">
    <vt:lpwstr>true</vt:lpwstr>
  </property>
  <property fmtid="{D5CDD505-2E9C-101B-9397-08002B2CF9AE}" pid="3" name="MSIP_Label_19540963-e559-4020-8a90-fe8a502c2801_SetDate">
    <vt:lpwstr>2023-04-15T11:59:02Z</vt:lpwstr>
  </property>
  <property fmtid="{D5CDD505-2E9C-101B-9397-08002B2CF9AE}" pid="4" name="MSIP_Label_19540963-e559-4020-8a90-fe8a502c2801_Method">
    <vt:lpwstr>Standard</vt:lpwstr>
  </property>
  <property fmtid="{D5CDD505-2E9C-101B-9397-08002B2CF9AE}" pid="5" name="MSIP_Label_19540963-e559-4020-8a90-fe8a502c2801_Name">
    <vt:lpwstr>19540963-e559-4020-8a90-fe8a502c2801</vt:lpwstr>
  </property>
  <property fmtid="{D5CDD505-2E9C-101B-9397-08002B2CF9AE}" pid="6" name="MSIP_Label_19540963-e559-4020-8a90-fe8a502c2801_SiteId">
    <vt:lpwstr>f25493ae-1c98-41d7-8a33-0be75f5fe603</vt:lpwstr>
  </property>
  <property fmtid="{D5CDD505-2E9C-101B-9397-08002B2CF9AE}" pid="7" name="MSIP_Label_19540963-e559-4020-8a90-fe8a502c2801_ActionId">
    <vt:lpwstr>72a684c4-30f8-4151-9bde-584e6eb14445</vt:lpwstr>
  </property>
  <property fmtid="{D5CDD505-2E9C-101B-9397-08002B2CF9AE}" pid="8" name="MSIP_Label_19540963-e559-4020-8a90-fe8a502c2801_ContentBits">
    <vt:lpwstr>0</vt:lpwstr>
  </property>
</Properties>
</file>